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media/image2.jpeg" ContentType="image/jpeg"/>
  <Override PartName="/ppt/media/image3.png" ContentType="image/png"/>
  <Override PartName="/ppt/media/image4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27432000" cy="438912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Click to move the slide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GB" sz="2000" spc="-1" strike="noStrike">
                <a:latin typeface="Arial"/>
              </a:rPr>
              <a:t>Click to edit the notes' format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GB" sz="1400" spc="-1" strike="noStrike">
                <a:latin typeface="Times New Roman"/>
              </a:rPr>
              <a:t>&lt;header&gt;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GB" sz="1400" spc="-1" strike="noStrike">
                <a:latin typeface="Times New Roman"/>
              </a:rPr>
              <a:t>&lt;date/time&gt;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GB" sz="1400" spc="-1" strike="noStrike">
                <a:latin typeface="Times New Roman"/>
              </a:rPr>
              <a:t>&lt;footer&gt;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110A9798-A3DF-497C-B7BA-ED66B8FF8237}" type="slidenum">
              <a:rPr b="0" lang="en-GB" sz="1400" spc="-1" strike="noStrike">
                <a:latin typeface="Times New Roman"/>
              </a:rPr>
              <a:t>&lt;number&gt;</a:t>
            </a:fld>
            <a:endParaRPr b="0" lang="en-GB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sldImg"/>
          </p:nvPr>
        </p:nvSpPr>
        <p:spPr>
          <a:xfrm>
            <a:off x="2357280" y="685800"/>
            <a:ext cx="2142360" cy="3428280"/>
          </a:xfrm>
          <a:prstGeom prst="rect">
            <a:avLst/>
          </a:prstGeom>
        </p:spPr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GB" sz="2000" spc="-1" strike="noStrike">
              <a:latin typeface="Arial"/>
            </a:endParaRPr>
          </a:p>
        </p:txBody>
      </p:sp>
      <p:sp>
        <p:nvSpPr>
          <p:cNvPr id="72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9B168121-DA56-4F7C-AF71-542973301830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GB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057400" y="13634640"/>
            <a:ext cx="23316480" cy="9407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371600" y="10270440"/>
            <a:ext cx="24688440" cy="12142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371600" y="23566680"/>
            <a:ext cx="24688440" cy="12142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057400" y="13634640"/>
            <a:ext cx="23316480" cy="9407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371600" y="10270440"/>
            <a:ext cx="12047760" cy="12142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4022000" y="10270440"/>
            <a:ext cx="12047760" cy="12142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1371600" y="23566680"/>
            <a:ext cx="12047760" cy="12142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14022000" y="23566680"/>
            <a:ext cx="12047760" cy="12142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057400" y="13634640"/>
            <a:ext cx="23316480" cy="9407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371600" y="10270440"/>
            <a:ext cx="7949520" cy="12142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9718920" y="10270440"/>
            <a:ext cx="7949520" cy="12142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18066240" y="10270440"/>
            <a:ext cx="7949520" cy="12142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1371600" y="23566680"/>
            <a:ext cx="7949520" cy="12142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 type="body"/>
          </p:nvPr>
        </p:nvSpPr>
        <p:spPr>
          <a:xfrm>
            <a:off x="9718920" y="23566680"/>
            <a:ext cx="7949520" cy="12142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 type="body"/>
          </p:nvPr>
        </p:nvSpPr>
        <p:spPr>
          <a:xfrm>
            <a:off x="18066240" y="23566680"/>
            <a:ext cx="7949520" cy="12142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057400" y="13634640"/>
            <a:ext cx="23316480" cy="9407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1371600" y="10270440"/>
            <a:ext cx="24688440" cy="2545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057400" y="13634640"/>
            <a:ext cx="23316480" cy="9407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1371600" y="10270440"/>
            <a:ext cx="24688440" cy="2545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057400" y="13634640"/>
            <a:ext cx="23316480" cy="9407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371600" y="10270440"/>
            <a:ext cx="12047760" cy="2545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14022000" y="10270440"/>
            <a:ext cx="12047760" cy="2545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057400" y="13634640"/>
            <a:ext cx="23316480" cy="9407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2057400" y="13634640"/>
            <a:ext cx="23316480" cy="436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057400" y="13634640"/>
            <a:ext cx="23316480" cy="9407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371600" y="10270440"/>
            <a:ext cx="12047760" cy="12142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14022000" y="10270440"/>
            <a:ext cx="12047760" cy="2545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1371600" y="23566680"/>
            <a:ext cx="12047760" cy="12142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057400" y="13634640"/>
            <a:ext cx="23316480" cy="9407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371600" y="10270440"/>
            <a:ext cx="12047760" cy="25456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4022000" y="10270440"/>
            <a:ext cx="12047760" cy="12142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4022000" y="23566680"/>
            <a:ext cx="12047760" cy="12142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057400" y="13634640"/>
            <a:ext cx="23316480" cy="9407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371600" y="10270440"/>
            <a:ext cx="12047760" cy="12142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4022000" y="10270440"/>
            <a:ext cx="12047760" cy="12142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371600" y="23566680"/>
            <a:ext cx="24688440" cy="12142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bf6f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057400" y="13634640"/>
            <a:ext cx="23316480" cy="9407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GB" sz="1800" spc="-1" strike="noStrike">
                <a:latin typeface="Arial"/>
              </a:rPr>
              <a:t>Click to edit the title text format</a:t>
            </a:r>
            <a:endParaRPr b="0" lang="en-GB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3.xml"/><Relationship Id="rId6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2788560" y="2339280"/>
            <a:ext cx="24003720" cy="118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7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Title of the Paper</a:t>
            </a:r>
            <a:endParaRPr b="0" lang="en-GB" sz="72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726840" y="6478560"/>
            <a:ext cx="12254760" cy="912960"/>
          </a:xfrm>
          <a:prstGeom prst="rect">
            <a:avLst/>
          </a:prstGeom>
          <a:gradFill rotWithShape="0">
            <a:gsLst>
              <a:gs pos="0">
                <a:srgbClr val="ffded0"/>
              </a:gs>
              <a:gs pos="100000">
                <a:srgbClr val="fff1e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5400" spc="-1" strike="noStrike" cap="all">
                <a:solidFill>
                  <a:srgbClr val="000000"/>
                </a:solidFill>
                <a:latin typeface="Times New Roman"/>
                <a:ea typeface="DejaVu Sans"/>
              </a:rPr>
              <a:t>Heading-1</a:t>
            </a:r>
            <a:endParaRPr b="0" lang="en-GB" sz="5400" spc="-1" strike="noStrike">
              <a:latin typeface="Arial"/>
            </a:endParaRPr>
          </a:p>
        </p:txBody>
      </p:sp>
      <p:sp>
        <p:nvSpPr>
          <p:cNvPr id="45" name="Line 3"/>
          <p:cNvSpPr/>
          <p:nvPr/>
        </p:nvSpPr>
        <p:spPr>
          <a:xfrm>
            <a:off x="-130320" y="6266520"/>
            <a:ext cx="27431640" cy="0"/>
          </a:xfrm>
          <a:prstGeom prst="line">
            <a:avLst/>
          </a:prstGeom>
          <a:ln w="76320">
            <a:solidFill>
              <a:schemeClr val="tx1">
                <a:lumMod val="95000"/>
                <a:lumOff val="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Line 4"/>
          <p:cNvSpPr/>
          <p:nvPr/>
        </p:nvSpPr>
        <p:spPr>
          <a:xfrm>
            <a:off x="13916160" y="6248160"/>
            <a:ext cx="0" cy="9677520"/>
          </a:xfrm>
          <a:prstGeom prst="line">
            <a:avLst/>
          </a:prstGeom>
          <a:ln w="76320">
            <a:solidFill>
              <a:schemeClr val="tx1">
                <a:lumMod val="95000"/>
                <a:lumOff val="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5"/>
          <p:cNvSpPr/>
          <p:nvPr/>
        </p:nvSpPr>
        <p:spPr>
          <a:xfrm>
            <a:off x="12600" y="11054160"/>
            <a:ext cx="13773960" cy="4721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spAutoFit/>
          </a:bodyPr>
          <a:p>
            <a:pPr marL="571680" indent="-570960" algn="just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Wingdings" charset="2"/>
              <a:buChar char=""/>
            </a:pPr>
            <a:r>
              <a:rPr b="0" lang="en-US" sz="4400" spc="-151" strike="noStrike">
                <a:solidFill>
                  <a:srgbClr val="000000"/>
                </a:solidFill>
                <a:latin typeface="Times New Roman"/>
                <a:ea typeface="DejaVu Sans"/>
              </a:rPr>
              <a:t>to relatively high abundance of  Cu, Zn and Sn compared to In, Ga and Te. </a:t>
            </a:r>
            <a:endParaRPr b="0" lang="en-GB" sz="4400" spc="-1" strike="noStrike">
              <a:latin typeface="Arial"/>
            </a:endParaRPr>
          </a:p>
          <a:p>
            <a:pPr marL="571680" indent="-570960" algn="just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Wingdings" charset="2"/>
              <a:buChar char=""/>
            </a:pPr>
            <a:r>
              <a:rPr b="0" lang="en-US" sz="4400" spc="-151" strike="noStrike">
                <a:solidFill>
                  <a:srgbClr val="000000"/>
                </a:solidFill>
                <a:latin typeface="Times New Roman"/>
                <a:ea typeface="DejaVu Sans"/>
              </a:rPr>
              <a:t>It absorption coefficient greater than 10</a:t>
            </a:r>
            <a:r>
              <a:rPr b="0" lang="en-US" sz="4400" spc="-151" strike="noStrike" baseline="30000">
                <a:solidFill>
                  <a:srgbClr val="000000"/>
                </a:solidFill>
                <a:latin typeface="Times New Roman"/>
                <a:ea typeface="DejaVu Sans"/>
              </a:rPr>
              <a:t>4</a:t>
            </a:r>
            <a:r>
              <a:rPr b="0" lang="en-US" sz="4400" spc="-151" strike="noStrike">
                <a:solidFill>
                  <a:srgbClr val="000000"/>
                </a:solidFill>
                <a:latin typeface="Times New Roman"/>
                <a:ea typeface="DejaVu Sans"/>
              </a:rPr>
              <a:t> cm-1</a:t>
            </a:r>
            <a:r>
              <a:rPr b="0" lang="en-IN" sz="4400" spc="-151" strike="noStrike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b="0" lang="en-GB" sz="4400" spc="-1" strike="noStrike">
              <a:latin typeface="Arial"/>
            </a:endParaRPr>
          </a:p>
          <a:p>
            <a:pPr marL="571680" indent="-570960" algn="just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Wingdings" charset="2"/>
              <a:buChar char=""/>
            </a:pPr>
            <a:r>
              <a:rPr b="0" lang="en-US" sz="4400" spc="-151" strike="noStrike">
                <a:solidFill>
                  <a:srgbClr val="000000"/>
                </a:solidFill>
                <a:latin typeface="Times New Roman"/>
                <a:ea typeface="DejaVu Sans"/>
              </a:rPr>
              <a:t>Due devices. </a:t>
            </a:r>
            <a:endParaRPr b="0" lang="en-GB" sz="4400" spc="-1" strike="noStrike">
              <a:latin typeface="Arial"/>
            </a:endParaRPr>
          </a:p>
          <a:p>
            <a:pPr marL="571680" indent="-570960" algn="just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Wingdings" charset="2"/>
              <a:buChar char=""/>
            </a:pPr>
            <a:r>
              <a:rPr b="0" lang="en-US" sz="4400" spc="-151" strike="noStrike">
                <a:solidFill>
                  <a:srgbClr val="000000"/>
                </a:solidFill>
                <a:latin typeface="Times New Roman"/>
                <a:ea typeface="DejaVu Sans"/>
              </a:rPr>
              <a:t>The solar till date is 12.6 %.</a:t>
            </a:r>
            <a:endParaRPr b="0" lang="en-GB" sz="4400" spc="-1" strike="noStrike">
              <a:latin typeface="Arial"/>
            </a:endParaRPr>
          </a:p>
          <a:p>
            <a:pPr marL="457200" indent="-456480" algn="just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Wingdings" charset="2"/>
              <a:buChar char=""/>
            </a:pPr>
            <a:r>
              <a:rPr b="0" lang="en-IN" sz="4400" spc="-151" strike="noStrike">
                <a:solidFill>
                  <a:srgbClr val="000000"/>
                </a:solidFill>
                <a:latin typeface="Times New Roman"/>
                <a:ea typeface="DejaVu Sans"/>
              </a:rPr>
              <a:t>CZTSSe</a:t>
            </a:r>
            <a:r>
              <a:rPr b="0" lang="en-US" sz="4400" spc="-151" strike="noStrike">
                <a:solidFill>
                  <a:srgbClr val="000000"/>
                </a:solidFill>
                <a:latin typeface="Times New Roman"/>
                <a:ea typeface="DejaVu Sans"/>
              </a:rPr>
              <a:t> can be,etc</a:t>
            </a:r>
            <a:r>
              <a:rPr b="1" lang="en-US" sz="4400" spc="-151" strike="noStrike">
                <a:solidFill>
                  <a:srgbClr val="000000"/>
                </a:solidFill>
                <a:latin typeface="Times New Roman"/>
                <a:ea typeface="DejaVu Sans"/>
              </a:rPr>
              <a:t>. 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8" name="CustomShape 6"/>
          <p:cNvSpPr/>
          <p:nvPr/>
        </p:nvSpPr>
        <p:spPr>
          <a:xfrm>
            <a:off x="13916520" y="7620120"/>
            <a:ext cx="13384080" cy="621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571680" indent="-5709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technique.</a:t>
            </a:r>
            <a:endParaRPr b="0" lang="en-GB" sz="4400" spc="-1" strike="noStrike">
              <a:latin typeface="Arial"/>
            </a:endParaRPr>
          </a:p>
          <a:p>
            <a:pPr marL="571680" indent="-5709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Thin CZTSSe film was deposited on glass, glass/ Mo, glass/ ITO and Si Se atmosphere in the graphite box. </a:t>
            </a:r>
            <a:endParaRPr b="0" lang="en-GB" sz="4400" spc="-1" strike="noStrike">
              <a:latin typeface="Arial"/>
            </a:endParaRPr>
          </a:p>
          <a:p>
            <a:pPr marL="571680" indent="-5709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450 °C and was hold for  20 min.</a:t>
            </a:r>
            <a:endParaRPr b="0" lang="en-GB" sz="4400" spc="-1" strike="noStrike">
              <a:latin typeface="Arial"/>
            </a:endParaRPr>
          </a:p>
          <a:p>
            <a:pPr marL="571680" indent="-5709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The.</a:t>
            </a:r>
            <a:endParaRPr b="0" lang="en-GB" sz="4400" spc="-1" strike="noStrike">
              <a:latin typeface="Arial"/>
            </a:endParaRPr>
          </a:p>
          <a:p>
            <a:pPr marL="571680" indent="-5709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Successfull removal of binary phases was done by etching it with HCl (0.5 Mby for 10 and 30 seconds respectively</a:t>
            </a:r>
            <a:r>
              <a:rPr b="0" i="1" lang="en-US" sz="4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b="0" lang="en-GB" sz="4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n-US" sz="50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     </a:t>
            </a:r>
            <a:endParaRPr b="0" lang="en-GB" sz="5000" spc="-1" strike="noStrike">
              <a:latin typeface="Arial"/>
            </a:endParaRPr>
          </a:p>
        </p:txBody>
      </p:sp>
      <p:sp>
        <p:nvSpPr>
          <p:cNvPr id="49" name="CustomShape 7"/>
          <p:cNvSpPr/>
          <p:nvPr/>
        </p:nvSpPr>
        <p:spPr>
          <a:xfrm>
            <a:off x="1714680" y="15864480"/>
            <a:ext cx="24245280" cy="1004400"/>
          </a:xfrm>
          <a:prstGeom prst="rect">
            <a:avLst/>
          </a:prstGeom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6000" spc="-1" strike="noStrike">
                <a:solidFill>
                  <a:srgbClr val="17375e"/>
                </a:solidFill>
                <a:latin typeface="Times New Roman"/>
                <a:ea typeface="DejaVu Sans"/>
              </a:rPr>
              <a:t>Heading-3</a:t>
            </a:r>
            <a:endParaRPr b="0" lang="en-GB" sz="6000" spc="-1" strike="noStrike">
              <a:latin typeface="Arial"/>
            </a:endParaRPr>
          </a:p>
        </p:txBody>
      </p:sp>
      <p:sp>
        <p:nvSpPr>
          <p:cNvPr id="50" name="CustomShape 8"/>
          <p:cNvSpPr/>
          <p:nvPr/>
        </p:nvSpPr>
        <p:spPr>
          <a:xfrm>
            <a:off x="2900520" y="0"/>
            <a:ext cx="21482640" cy="2253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Paper ID -</a:t>
            </a:r>
            <a:endParaRPr b="0" lang="en-GB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ISSMD - 2024</a:t>
            </a:r>
            <a:endParaRPr b="0" lang="en-GB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4800" spc="-1" strike="noStrike">
                <a:solidFill>
                  <a:srgbClr val="984807"/>
                </a:solidFill>
                <a:latin typeface="Times New Roman"/>
                <a:ea typeface="DejaVu Sans"/>
              </a:rPr>
              <a:t>Department of Physics, University of Kashmrir Srinagar India.</a:t>
            </a:r>
            <a:endParaRPr b="0" lang="en-GB" sz="4800" spc="-1" strike="noStrike">
              <a:latin typeface="Arial"/>
            </a:endParaRPr>
          </a:p>
        </p:txBody>
      </p:sp>
      <p:sp>
        <p:nvSpPr>
          <p:cNvPr id="51" name="CustomShape 9"/>
          <p:cNvSpPr/>
          <p:nvPr/>
        </p:nvSpPr>
        <p:spPr>
          <a:xfrm>
            <a:off x="133200" y="-123840"/>
            <a:ext cx="260640" cy="26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10"/>
          <p:cNvSpPr/>
          <p:nvPr/>
        </p:nvSpPr>
        <p:spPr>
          <a:xfrm>
            <a:off x="405360" y="3293640"/>
            <a:ext cx="27343440" cy="2923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5400" spc="-1" strike="noStrike">
                <a:solidFill>
                  <a:srgbClr val="000000"/>
                </a:solidFill>
                <a:latin typeface="Times New Roman"/>
                <a:ea typeface="Tahoma"/>
              </a:rPr>
              <a:t>XXXX Kumar</a:t>
            </a:r>
            <a:r>
              <a:rPr b="0" lang="en-US" sz="5400" spc="-1" strike="noStrike" baseline="30000">
                <a:solidFill>
                  <a:srgbClr val="000000"/>
                </a:solidFill>
                <a:latin typeface="Times New Roman"/>
                <a:ea typeface="Tahoma"/>
              </a:rPr>
              <a:t>a</a:t>
            </a:r>
            <a:r>
              <a:rPr b="0" lang="en-US" sz="5400" spc="-1" strike="noStrike">
                <a:solidFill>
                  <a:srgbClr val="000000"/>
                </a:solidFill>
                <a:latin typeface="Times New Roman"/>
                <a:ea typeface="Tahoma"/>
              </a:rPr>
              <a:t>, YYYYY, ZZZZ, KKKK</a:t>
            </a:r>
            <a:r>
              <a:rPr b="0" lang="en-US" sz="5400" spc="-1" strike="noStrike" baseline="30000">
                <a:solidFill>
                  <a:srgbClr val="000000"/>
                </a:solidFill>
                <a:latin typeface="Times New Roman"/>
                <a:ea typeface="Tahoma"/>
              </a:rPr>
              <a:t>a, *</a:t>
            </a:r>
            <a:endParaRPr b="0" lang="en-GB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4400" spc="-1" strike="noStrike" baseline="30000">
                <a:solidFill>
                  <a:srgbClr val="000000"/>
                </a:solidFill>
                <a:latin typeface="Times New Roman"/>
                <a:ea typeface="Tahoma"/>
              </a:rPr>
              <a:t>a 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  <a:ea typeface="Tahoma"/>
              </a:rPr>
              <a:t>Author’s Affiliation</a:t>
            </a:r>
            <a:endParaRPr b="0" lang="en-GB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4400" spc="-1" strike="noStrike" baseline="30000">
                <a:solidFill>
                  <a:srgbClr val="000000"/>
                </a:solidFill>
                <a:latin typeface="Times New Roman"/>
                <a:ea typeface="Tahoma"/>
              </a:rPr>
              <a:t>b 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  <a:ea typeface="Tahoma"/>
              </a:rPr>
              <a:t>Author’s Affiliation</a:t>
            </a:r>
            <a:endParaRPr b="0" lang="en-GB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4400" spc="-1" strike="noStrike" baseline="30000">
                <a:solidFill>
                  <a:srgbClr val="000000"/>
                </a:solidFill>
                <a:latin typeface="Times New Roman"/>
                <a:ea typeface="Tahoma"/>
              </a:rPr>
              <a:t>*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  <a:ea typeface="Tahoma"/>
              </a:rPr>
              <a:t>Corresponding Author’s mail id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53" name="CustomShape 11"/>
          <p:cNvSpPr/>
          <p:nvPr/>
        </p:nvSpPr>
        <p:spPr>
          <a:xfrm>
            <a:off x="190440" y="41950080"/>
            <a:ext cx="27015840" cy="760320"/>
          </a:xfrm>
          <a:prstGeom prst="rect">
            <a:avLst/>
          </a:prstGeom>
          <a:gradFill rotWithShape="0">
            <a:gsLst>
              <a:gs pos="0">
                <a:srgbClr val="ffc1be"/>
              </a:gs>
              <a:gs pos="100000">
                <a:srgbClr val="ffe5e5"/>
              </a:gs>
            </a:gsLst>
            <a:lin ang="16200000"/>
          </a:gradFill>
          <a:ln>
            <a:solidFill>
              <a:srgbClr val="be4b48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44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Acknowledgement</a:t>
            </a:r>
            <a:endParaRPr b="0" lang="en-GB" sz="4400" spc="-1" strike="noStrike">
              <a:latin typeface="Arial"/>
            </a:endParaRPr>
          </a:p>
        </p:txBody>
      </p:sp>
      <p:graphicFrame>
        <p:nvGraphicFramePr>
          <p:cNvPr id="54" name="Table 12"/>
          <p:cNvGraphicFramePr/>
          <p:nvPr/>
        </p:nvGraphicFramePr>
        <p:xfrm>
          <a:off x="190440" y="31851720"/>
          <a:ext cx="12968280" cy="4510440"/>
        </p:xfrm>
        <a:graphic>
          <a:graphicData uri="http://schemas.openxmlformats.org/drawingml/2006/table">
            <a:tbl>
              <a:tblPr/>
              <a:tblGrid>
                <a:gridCol w="3082680"/>
                <a:gridCol w="2750760"/>
                <a:gridCol w="2293200"/>
                <a:gridCol w="4842000"/>
              </a:tblGrid>
              <a:tr h="1219320">
                <a:tc>
                  <a:txBody>
                    <a:bodyPr lIns="56880" rIns="56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4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Sample Name</a:t>
                      </a:r>
                      <a:endParaRPr b="0" lang="en-GB" sz="4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56880" rIns="56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4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Angle(2θ)</a:t>
                      </a:r>
                      <a:endParaRPr b="0" lang="en-GB" sz="4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56880" rIns="56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4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FWHM</a:t>
                      </a:r>
                      <a:endParaRPr b="0" lang="en-GB" sz="4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56880" rIns="56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4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Crystallite Size( Å)</a:t>
                      </a:r>
                      <a:endParaRPr b="0" lang="en-GB" sz="4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731520">
                <a:tc>
                  <a:txBody>
                    <a:bodyPr lIns="56880" rIns="5688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Annealed (P1)</a:t>
                      </a:r>
                      <a:endParaRPr b="0" lang="en-GB" sz="32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cPr marL="56880" marR="568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 marL="56880" marR="568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 marL="56880" marR="568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1462680">
                <a:tc>
                  <a:txBody>
                    <a:bodyPr lIns="56880" rIns="5688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Etched with HCl(P2)</a:t>
                      </a:r>
                      <a:endParaRPr b="0" lang="en-GB" sz="32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cPr marL="56880" marR="568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cPr marL="56880" marR="568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cPr marL="56880" marR="568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1097280">
                <a:tc>
                  <a:txBody>
                    <a:bodyPr lIns="56880" rIns="5688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Etched with HCl &amp; NH4OH(P3</a:t>
                      </a:r>
                      <a:r>
                        <a:rPr b="1" lang="en-US" sz="4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b="0" lang="en-GB" sz="4000" spc="-1" strike="noStrike">
                        <a:latin typeface="Arial"/>
                      </a:endParaRPr>
                    </a:p>
                  </a:txBody>
                  <a:tcPr marL="56880" marR="568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cPr marL="56880" marR="568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 marL="56880" marR="568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 marL="56880" marR="568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dee6d1"/>
                    </a:solidFill>
                  </a:tcPr>
                </a:tc>
              </a:tr>
            </a:tbl>
          </a:graphicData>
        </a:graphic>
      </p:graphicFrame>
      <p:sp>
        <p:nvSpPr>
          <p:cNvPr id="55" name="CustomShape 13"/>
          <p:cNvSpPr/>
          <p:nvPr/>
        </p:nvSpPr>
        <p:spPr>
          <a:xfrm>
            <a:off x="772200" y="16911000"/>
            <a:ext cx="12254760" cy="1092240"/>
          </a:xfrm>
          <a:prstGeom prst="rect">
            <a:avLst/>
          </a:prstGeom>
          <a:gradFill rotWithShape="0">
            <a:gsLst>
              <a:gs pos="0">
                <a:srgbClr val="5e437f"/>
              </a:gs>
              <a:gs pos="100000">
                <a:srgbClr val="7b57a5"/>
              </a:gs>
            </a:gsLst>
            <a:lin ang="16200000"/>
          </a:gra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/>
        </p:style>
        <p:txBody>
          <a:bodyPr lIns="428400" rIns="428400" tIns="214200" bIns="2142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ff00"/>
                </a:solidFill>
                <a:latin typeface="Times New Roman"/>
                <a:ea typeface="DejaVu Sans"/>
              </a:rPr>
              <a:t>Heading-4</a:t>
            </a:r>
            <a:endParaRPr b="0" lang="en-GB" sz="4000" spc="-1" strike="noStrike">
              <a:latin typeface="Arial"/>
            </a:endParaRPr>
          </a:p>
        </p:txBody>
      </p:sp>
      <p:sp>
        <p:nvSpPr>
          <p:cNvPr id="56" name="CustomShape 14"/>
          <p:cNvSpPr/>
          <p:nvPr/>
        </p:nvSpPr>
        <p:spPr>
          <a:xfrm>
            <a:off x="14397120" y="16911000"/>
            <a:ext cx="11810160" cy="1092240"/>
          </a:xfrm>
          <a:prstGeom prst="rect">
            <a:avLst/>
          </a:prstGeom>
          <a:gradFill rotWithShape="0">
            <a:gsLst>
              <a:gs pos="0">
                <a:srgbClr val="5e437f"/>
              </a:gs>
              <a:gs pos="100000">
                <a:srgbClr val="7b57a5"/>
              </a:gs>
            </a:gsLst>
            <a:lin ang="16200000"/>
          </a:gra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/>
        </p:style>
        <p:txBody>
          <a:bodyPr lIns="428400" rIns="428400" tIns="214200" bIns="2142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ff00"/>
                </a:solidFill>
                <a:latin typeface="Times New Roman"/>
                <a:ea typeface="DejaVu Sans"/>
              </a:rPr>
              <a:t>Heading-5</a:t>
            </a:r>
            <a:endParaRPr b="0" lang="en-GB" sz="4000" spc="-1" strike="noStrike">
              <a:latin typeface="Arial"/>
            </a:endParaRPr>
          </a:p>
        </p:txBody>
      </p:sp>
      <p:graphicFrame>
        <p:nvGraphicFramePr>
          <p:cNvPr id="57" name="Table 15"/>
          <p:cNvGraphicFramePr/>
          <p:nvPr/>
        </p:nvGraphicFramePr>
        <p:xfrm>
          <a:off x="13440240" y="25640280"/>
          <a:ext cx="13766040" cy="5432040"/>
        </p:xfrm>
        <a:graphic>
          <a:graphicData uri="http://schemas.openxmlformats.org/drawingml/2006/table">
            <a:tbl>
              <a:tblPr/>
              <a:tblGrid>
                <a:gridCol w="2892960"/>
                <a:gridCol w="3109320"/>
                <a:gridCol w="3521520"/>
                <a:gridCol w="4242600"/>
              </a:tblGrid>
              <a:tr h="1312200">
                <a:tc>
                  <a:txBody>
                    <a:bodyPr lIns="78120" rIns="781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4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Sample Name</a:t>
                      </a:r>
                      <a:endParaRPr b="0" lang="en-GB" sz="4000" spc="-1" strike="noStrike">
                        <a:latin typeface="Arial"/>
                      </a:endParaRPr>
                    </a:p>
                  </a:txBody>
                  <a:tcPr marL="78120" marR="7812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25200">
                      <a:solidFill>
                        <a:srgbClr val="9bbb59"/>
                      </a:solidFill>
                    </a:lnB>
                    <a:noFill/>
                  </a:tcPr>
                </a:tc>
                <a:tc>
                  <a:txBody>
                    <a:bodyPr lIns="78120" rIns="7812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4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Cu/(Zn+Sn)</a:t>
                      </a:r>
                      <a:endParaRPr b="0" lang="en-GB" sz="4000" spc="-1" strike="noStrike">
                        <a:latin typeface="Arial"/>
                      </a:endParaRPr>
                    </a:p>
                  </a:txBody>
                  <a:tcPr marL="78120" marR="7812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25200">
                      <a:solidFill>
                        <a:srgbClr val="9bbb59"/>
                      </a:solidFill>
                    </a:lnB>
                    <a:noFill/>
                  </a:tcPr>
                </a:tc>
                <a:tc>
                  <a:txBody>
                    <a:bodyPr lIns="78120" rIns="7812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4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Zn/Sn</a:t>
                      </a:r>
                      <a:endParaRPr b="0" lang="en-GB" sz="4000" spc="-1" strike="noStrike">
                        <a:latin typeface="Arial"/>
                      </a:endParaRPr>
                    </a:p>
                  </a:txBody>
                  <a:tcPr marL="78120" marR="7812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25200">
                      <a:solidFill>
                        <a:srgbClr val="9bbb59"/>
                      </a:solidFill>
                    </a:lnB>
                    <a:noFill/>
                  </a:tcPr>
                </a:tc>
                <a:tc>
                  <a:txBody>
                    <a:bodyPr lIns="78120" rIns="7812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4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Se/S</a:t>
                      </a:r>
                      <a:endParaRPr b="0" lang="en-GB" sz="4000" spc="-1" strike="noStrike">
                        <a:latin typeface="Arial"/>
                      </a:endParaRPr>
                    </a:p>
                  </a:txBody>
                  <a:tcPr marL="78120" marR="7812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25200">
                      <a:solidFill>
                        <a:srgbClr val="9bbb59"/>
                      </a:solidFill>
                    </a:lnB>
                    <a:noFill/>
                  </a:tcPr>
                </a:tc>
              </a:tr>
              <a:tr h="1190520">
                <a:tc>
                  <a:txBody>
                    <a:bodyPr lIns="78120" rIns="7812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6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Annealed (P1)</a:t>
                      </a:r>
                      <a:endParaRPr b="0" lang="en-GB" sz="36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en-GB" sz="3600" spc="-1" strike="noStrike">
                        <a:latin typeface="Arial"/>
                      </a:endParaRPr>
                    </a:p>
                  </a:txBody>
                  <a:tcPr marL="78120" marR="7812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cPr marL="58680" marR="586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cPr marL="58680" marR="586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cPr marL="58680" marR="586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</a:tr>
              <a:tr h="1190520">
                <a:tc>
                  <a:txBody>
                    <a:bodyPr lIns="78120" rIns="7812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6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Etched with HCl(P2)</a:t>
                      </a:r>
                      <a:endParaRPr b="0" lang="en-GB" sz="3600" spc="-1" strike="noStrike">
                        <a:latin typeface="Arial"/>
                      </a:endParaRPr>
                    </a:p>
                  </a:txBody>
                  <a:tcPr marL="78120" marR="7812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noFill/>
                  </a:tcPr>
                </a:tc>
                <a:tc>
                  <a:tcPr marL="58680" marR="586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noFill/>
                  </a:tcPr>
                </a:tc>
                <a:tc>
                  <a:tcPr marL="58680" marR="586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noFill/>
                  </a:tcPr>
                </a:tc>
                <a:tc>
                  <a:tcPr marL="58680" marR="586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noFill/>
                  </a:tcPr>
                </a:tc>
              </a:tr>
              <a:tr h="1739160">
                <a:tc>
                  <a:txBody>
                    <a:bodyPr lIns="78120" rIns="7812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36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Etched with HCl &amp; NH4OH(P3)</a:t>
                      </a:r>
                      <a:endParaRPr b="0" lang="en-GB" sz="3600" spc="-1" strike="noStrike">
                        <a:latin typeface="Arial"/>
                      </a:endParaRPr>
                    </a:p>
                  </a:txBody>
                  <a:tcPr marL="78120" marR="7812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cPr marL="58680" marR="586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cPr marL="58680" marR="586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cPr marL="58680" marR="586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8" name="CustomShape 16"/>
          <p:cNvSpPr/>
          <p:nvPr/>
        </p:nvSpPr>
        <p:spPr>
          <a:xfrm>
            <a:off x="13782600" y="30201120"/>
            <a:ext cx="12987000" cy="943200"/>
          </a:xfrm>
          <a:prstGeom prst="rect">
            <a:avLst/>
          </a:prstGeom>
          <a:gradFill rotWithShape="0">
            <a:gsLst>
              <a:gs pos="0">
                <a:srgbClr val="5e437f"/>
              </a:gs>
              <a:gs pos="100000">
                <a:srgbClr val="7b57a5"/>
              </a:gs>
            </a:gsLst>
            <a:lin ang="16200000"/>
          </a:gra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/>
        </p:style>
        <p:txBody>
          <a:bodyPr lIns="428400" rIns="428400" tIns="214200" bIns="2142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ff00"/>
                </a:solidFill>
                <a:latin typeface="Times New Roman"/>
                <a:ea typeface="DejaVu Sans"/>
              </a:rPr>
              <a:t>Heading-6</a:t>
            </a:r>
            <a:endParaRPr b="0" lang="en-GB" sz="4000" spc="-1" strike="noStrike">
              <a:latin typeface="Arial"/>
            </a:endParaRPr>
          </a:p>
        </p:txBody>
      </p:sp>
      <p:graphicFrame>
        <p:nvGraphicFramePr>
          <p:cNvPr id="59" name="Table 17"/>
          <p:cNvGraphicFramePr/>
          <p:nvPr/>
        </p:nvGraphicFramePr>
        <p:xfrm>
          <a:off x="13659480" y="31363560"/>
          <a:ext cx="13546800" cy="5110200"/>
        </p:xfrm>
        <a:graphic>
          <a:graphicData uri="http://schemas.openxmlformats.org/drawingml/2006/table">
            <a:tbl>
              <a:tblPr/>
              <a:tblGrid>
                <a:gridCol w="2758320"/>
                <a:gridCol w="2475000"/>
                <a:gridCol w="2352600"/>
                <a:gridCol w="2839680"/>
                <a:gridCol w="3121560"/>
              </a:tblGrid>
              <a:tr h="1190520">
                <a:tc>
                  <a:txBody>
                    <a:bodyPr lIns="78120" rIns="781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36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Sample Name</a:t>
                      </a:r>
                      <a:endParaRPr b="0" lang="en-GB" sz="3600" spc="-1" strike="noStrike">
                        <a:latin typeface="Arial"/>
                      </a:endParaRPr>
                    </a:p>
                  </a:txBody>
                  <a:tcPr marL="78120" marR="7812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150840" rIns="15084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36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Resistivity</a:t>
                      </a:r>
                      <a:endParaRPr b="0" lang="en-GB" sz="3600" spc="-1" strike="noStrike">
                        <a:latin typeface="Arial"/>
                      </a:endParaRPr>
                    </a:p>
                  </a:txBody>
                  <a:tcPr marL="150840" marR="15084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150840" rIns="15084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36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Mobility</a:t>
                      </a:r>
                      <a:endParaRPr b="0" lang="en-GB" sz="3600" spc="-1" strike="noStrike">
                        <a:latin typeface="Arial"/>
                      </a:endParaRPr>
                    </a:p>
                  </a:txBody>
                  <a:tcPr marL="150840" marR="15084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150840" rIns="15084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36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Carrier </a:t>
                      </a:r>
                      <a:endParaRPr b="0" lang="en-GB" sz="36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36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Conc.</a:t>
                      </a:r>
                      <a:endParaRPr b="0" lang="en-GB" sz="3600" spc="-1" strike="noStrike">
                        <a:latin typeface="Arial"/>
                      </a:endParaRPr>
                    </a:p>
                  </a:txBody>
                  <a:tcPr marL="150840" marR="15084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 lIns="150840" rIns="15084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36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Conductivity</a:t>
                      </a:r>
                      <a:endParaRPr b="0" lang="en-GB" sz="3600" spc="-1" strike="noStrike">
                        <a:latin typeface="Arial"/>
                      </a:endParaRPr>
                    </a:p>
                  </a:txBody>
                  <a:tcPr marL="150840" marR="15084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1168920">
                <a:tc>
                  <a:txBody>
                    <a:bodyPr lIns="78120" rIns="7812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Annealed (P1)</a:t>
                      </a:r>
                      <a:endParaRPr b="0" lang="en-GB" sz="3200" spc="-1" strike="noStrike">
                        <a:latin typeface="Arial"/>
                      </a:endParaRPr>
                    </a:p>
                  </a:txBody>
                  <a:tcPr marL="78120" marR="7812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 marL="58680" marR="586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 marL="58680" marR="586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 marL="58680" marR="586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 marL="58680" marR="586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1195560">
                <a:tc>
                  <a:txBody>
                    <a:bodyPr lIns="78120" rIns="7812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Etched with HCl(P2)</a:t>
                      </a:r>
                      <a:endParaRPr b="0" lang="en-GB" sz="3200" spc="-1" strike="noStrike">
                        <a:latin typeface="Arial"/>
                      </a:endParaRPr>
                    </a:p>
                  </a:txBody>
                  <a:tcPr marL="78120" marR="7812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cPr marL="58680" marR="586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cPr marL="58680" marR="586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cPr marL="58680" marR="586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cPr marL="58680" marR="586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1555560">
                <a:tc>
                  <a:txBody>
                    <a:bodyPr lIns="78120" rIns="7812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Etched with HCl &amp; NH4OH(P3</a:t>
                      </a:r>
                      <a:endParaRPr b="0" lang="en-GB" sz="3200" spc="-1" strike="noStrike">
                        <a:latin typeface="Arial"/>
                      </a:endParaRPr>
                    </a:p>
                  </a:txBody>
                  <a:tcPr marL="78120" marR="7812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 marL="58680" marR="586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 marL="58680" marR="586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 marL="58680" marR="586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cPr marL="58680" marR="58680">
                    <a:lnL w="12240">
                      <a:solidFill>
                        <a:srgbClr val="9bbb59"/>
                      </a:solidFill>
                    </a:lnL>
                    <a:lnR w="12240">
                      <a:solidFill>
                        <a:srgbClr val="9bbb59"/>
                      </a:solidFill>
                    </a:lnR>
                    <a:lnT w="12240">
                      <a:solidFill>
                        <a:srgbClr val="9bbb59"/>
                      </a:solidFill>
                    </a:lnT>
                    <a:lnB w="12240">
                      <a:solidFill>
                        <a:srgbClr val="9bbb59"/>
                      </a:solidFill>
                    </a:lnB>
                    <a:solidFill>
                      <a:srgbClr val="dee6d1"/>
                    </a:solidFill>
                  </a:tcPr>
                </a:tc>
              </a:tr>
            </a:tbl>
          </a:graphicData>
        </a:graphic>
      </p:graphicFrame>
      <p:sp>
        <p:nvSpPr>
          <p:cNvPr id="60" name="CustomShape 18"/>
          <p:cNvSpPr/>
          <p:nvPr/>
        </p:nvSpPr>
        <p:spPr>
          <a:xfrm>
            <a:off x="263880" y="37185480"/>
            <a:ext cx="12988800" cy="4111920"/>
          </a:xfrm>
          <a:prstGeom prst="rect">
            <a:avLst/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rgbClr val="98b855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 marL="571680" indent="-57096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Peak shifts towards right from angle (2</a:t>
            </a:r>
            <a:r>
              <a:rPr b="0" lang="el-GR" sz="4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θ</a:t>
            </a:r>
            <a:r>
              <a:rPr b="0" lang="en-US" sz="4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) 27.035  to  27.065 and  its crystallite size  increases from 0.163 nm  to 0.180  nm.</a:t>
            </a:r>
            <a:endParaRPr b="0" lang="en-GB" sz="4400" spc="-1" strike="noStrike">
              <a:latin typeface="Arial"/>
            </a:endParaRPr>
          </a:p>
          <a:p>
            <a:pPr marL="571680" indent="-57096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The intensity of  Cu decreases after treatment with HCl.</a:t>
            </a:r>
            <a:endParaRPr b="0" lang="en-GB" sz="4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61" name="CustomShape 19"/>
          <p:cNvSpPr/>
          <p:nvPr/>
        </p:nvSpPr>
        <p:spPr>
          <a:xfrm>
            <a:off x="420840" y="36259920"/>
            <a:ext cx="12894120" cy="760320"/>
          </a:xfrm>
          <a:prstGeom prst="rect">
            <a:avLst/>
          </a:prstGeom>
          <a:gradFill rotWithShape="0">
            <a:gsLst>
              <a:gs pos="0">
                <a:srgbClr val="5e437f"/>
              </a:gs>
              <a:gs pos="100000">
                <a:srgbClr val="7b57a5"/>
              </a:gs>
            </a:gsLst>
            <a:lin ang="16200000"/>
          </a:gra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ffff00"/>
                </a:solidFill>
                <a:latin typeface="Times New Roman"/>
                <a:ea typeface="DejaVu Sans"/>
              </a:rPr>
              <a:t>Heading-7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62" name="CustomShape 20"/>
          <p:cNvSpPr/>
          <p:nvPr/>
        </p:nvSpPr>
        <p:spPr>
          <a:xfrm>
            <a:off x="13916520" y="36821880"/>
            <a:ext cx="12949200" cy="760320"/>
          </a:xfrm>
          <a:prstGeom prst="rect">
            <a:avLst/>
          </a:prstGeom>
          <a:gradFill rotWithShape="0">
            <a:gsLst>
              <a:gs pos="0">
                <a:srgbClr val="5e437f"/>
              </a:gs>
              <a:gs pos="100000">
                <a:srgbClr val="7b57a5"/>
              </a:gs>
            </a:gsLst>
            <a:lin ang="16200000"/>
          </a:gra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ffff00"/>
                </a:solidFill>
                <a:latin typeface="Times New Roman"/>
                <a:ea typeface="DejaVu Sans"/>
              </a:rPr>
              <a:t>Heading-8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63" name="CustomShape 21"/>
          <p:cNvSpPr/>
          <p:nvPr/>
        </p:nvSpPr>
        <p:spPr>
          <a:xfrm>
            <a:off x="17970480" y="37038600"/>
            <a:ext cx="183960" cy="64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22"/>
          <p:cNvSpPr/>
          <p:nvPr/>
        </p:nvSpPr>
        <p:spPr>
          <a:xfrm>
            <a:off x="13916520" y="37795320"/>
            <a:ext cx="13006800" cy="4111920"/>
          </a:xfrm>
          <a:prstGeom prst="rect">
            <a:avLst/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 cap="rnd">
            <a:solidFill>
              <a:srgbClr val="98b855"/>
            </a:solidFill>
            <a:round/>
          </a:ln>
          <a:effectLst>
            <a:glow rad="50800">
              <a:schemeClr val="accent1"/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 marL="571680" indent="-570960">
              <a:lnSpc>
                <a:spcPct val="15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i="1" lang="en-US" sz="4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Successfull deposition of  CZTSSe  film using screen printing. </a:t>
            </a:r>
            <a:endParaRPr b="0" lang="en-GB" sz="4400" spc="-1" strike="noStrike">
              <a:latin typeface="Arial"/>
            </a:endParaRPr>
          </a:p>
          <a:p>
            <a:pPr marL="571680" indent="-570960">
              <a:lnSpc>
                <a:spcPct val="15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i="1" lang="en-US" sz="4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The etching process has ben carried out using the solution of HCl</a:t>
            </a:r>
            <a:endParaRPr b="0" lang="en-GB" sz="4400" spc="-1" strike="noStrike">
              <a:latin typeface="Arial"/>
            </a:endParaRPr>
          </a:p>
        </p:txBody>
      </p:sp>
      <p:pic>
        <p:nvPicPr>
          <p:cNvPr id="65" name="Picture 3" descr="C:\Users\shiv\Desktop\x1.jpg"/>
          <p:cNvPicPr/>
          <p:nvPr/>
        </p:nvPicPr>
        <p:blipFill>
          <a:blip r:embed="rId1"/>
          <a:stretch/>
        </p:blipFill>
        <p:spPr>
          <a:xfrm>
            <a:off x="91800" y="18288000"/>
            <a:ext cx="13161240" cy="13181760"/>
          </a:xfrm>
          <a:prstGeom prst="rect">
            <a:avLst/>
          </a:prstGeom>
          <a:ln cap="sq" w="38160">
            <a:solidFill>
              <a:srgbClr val="000000"/>
            </a:solidFill>
            <a:miter/>
          </a:ln>
          <a:effectLst>
            <a:outerShdw algn="tl" blurRad="50800" dir="2700000" dist="37674" rotWithShape="0">
              <a:srgbClr val="000000">
                <a:alpha val="43000"/>
              </a:srgbClr>
            </a:outerShdw>
          </a:effectLst>
        </p:spPr>
      </p:pic>
      <p:sp>
        <p:nvSpPr>
          <p:cNvPr id="66" name="CustomShape 23"/>
          <p:cNvSpPr/>
          <p:nvPr/>
        </p:nvSpPr>
        <p:spPr>
          <a:xfrm>
            <a:off x="14790960" y="6478560"/>
            <a:ext cx="12000600" cy="912960"/>
          </a:xfrm>
          <a:prstGeom prst="rect">
            <a:avLst/>
          </a:prstGeom>
          <a:gradFill rotWithShape="0">
            <a:gsLst>
              <a:gs pos="0">
                <a:srgbClr val="ffded0"/>
              </a:gs>
              <a:gs pos="100000">
                <a:srgbClr val="fff1e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5400" spc="-1" strike="noStrike" cap="all">
                <a:solidFill>
                  <a:srgbClr val="000000"/>
                </a:solidFill>
                <a:latin typeface="Times New Roman"/>
                <a:ea typeface="DejaVu Sans"/>
              </a:rPr>
              <a:t>Heading-2</a:t>
            </a:r>
            <a:endParaRPr b="0" lang="en-GB" sz="5400" spc="-1" strike="noStrike">
              <a:latin typeface="Arial"/>
            </a:endParaRPr>
          </a:p>
        </p:txBody>
      </p:sp>
      <p:pic>
        <p:nvPicPr>
          <p:cNvPr id="67" name="Picture 5" descr="C:\Users\shiv\Desktop\UHGHU.jpg"/>
          <p:cNvPicPr/>
          <p:nvPr/>
        </p:nvPicPr>
        <p:blipFill>
          <a:blip r:embed="rId2"/>
          <a:stretch/>
        </p:blipFill>
        <p:spPr>
          <a:xfrm>
            <a:off x="13491000" y="18288000"/>
            <a:ext cx="13715280" cy="7085880"/>
          </a:xfrm>
          <a:prstGeom prst="rect">
            <a:avLst/>
          </a:prstGeom>
          <a:ln cap="sq" w="38160">
            <a:solidFill>
              <a:srgbClr val="000000"/>
            </a:solidFill>
            <a:miter/>
          </a:ln>
          <a:effectLst>
            <a:outerShdw algn="tl" blurRad="50800" dir="2700000" dist="37674" rotWithShape="0">
              <a:srgbClr val="000000">
                <a:alpha val="43000"/>
              </a:srgbClr>
            </a:outerShdw>
          </a:effectLst>
        </p:spPr>
      </p:pic>
      <p:pic>
        <p:nvPicPr>
          <p:cNvPr id="68" name="Picture 2" descr=""/>
          <p:cNvPicPr/>
          <p:nvPr/>
        </p:nvPicPr>
        <p:blipFill>
          <a:blip r:embed="rId3"/>
          <a:stretch/>
        </p:blipFill>
        <p:spPr>
          <a:xfrm>
            <a:off x="24383880" y="0"/>
            <a:ext cx="3047400" cy="2338920"/>
          </a:xfrm>
          <a:prstGeom prst="rect">
            <a:avLst/>
          </a:prstGeom>
          <a:ln>
            <a:noFill/>
          </a:ln>
        </p:spPr>
      </p:pic>
      <p:pic>
        <p:nvPicPr>
          <p:cNvPr id="69" name="" descr=""/>
          <p:cNvPicPr/>
          <p:nvPr/>
        </p:nvPicPr>
        <p:blipFill>
          <a:blip r:embed="rId4"/>
          <a:stretch/>
        </p:blipFill>
        <p:spPr>
          <a:xfrm>
            <a:off x="72000" y="0"/>
            <a:ext cx="2788200" cy="2568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Application>LibreOffice/6.4.7.2$Linux_X86_64 LibreOffice_project/40$Build-2</Application>
  <Words>271</Words>
  <Paragraphs>56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2017-11-01T10:35:32Z</dcterms:created>
  <dc:creator>Prof.U P Singh</dc:creator>
  <dc:description/>
  <dc:language>en-GB</dc:language>
  <cp:lastModifiedBy/>
  <dcterms:modified xsi:type="dcterms:W3CDTF">2024-08-21T15:19:50Z</dcterms:modified>
  <cp:revision>83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Custom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